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28.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0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3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6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6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6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6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8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0"/>
            <a:ext cx="9143280" cy="6857280"/>
          </a:xfrm>
          <a:prstGeom prst="rect">
            <a:avLst/>
          </a:prstGeom>
          <a:ln w="9360">
            <a:noFill/>
          </a:ln>
        </p:spPr>
      </p:pic>
      <p:pic>
        <p:nvPicPr>
          <p:cNvPr id="1" name="Picture 1" descr=""/>
          <p:cNvPicPr/>
          <p:nvPr/>
        </p:nvPicPr>
        <p:blipFill>
          <a:blip r:embed="rId3"/>
          <a:stretch/>
        </p:blipFill>
        <p:spPr>
          <a:xfrm>
            <a:off x="1672200" y="24120"/>
            <a:ext cx="964440" cy="964440"/>
          </a:xfrm>
          <a:prstGeom prst="rect">
            <a:avLst/>
          </a:prstGeom>
          <a:ln w="9360">
            <a:noFill/>
          </a:ln>
        </p:spPr>
      </p:pic>
      <p:pic>
        <p:nvPicPr>
          <p:cNvPr id="2" name="Picture 2" descr=""/>
          <p:cNvPicPr/>
          <p:nvPr/>
        </p:nvPicPr>
        <p:blipFill>
          <a:blip r:embed="rId4"/>
          <a:stretch/>
        </p:blipFill>
        <p:spPr>
          <a:xfrm>
            <a:off x="421200" y="39240"/>
            <a:ext cx="875520" cy="875520"/>
          </a:xfrm>
          <a:prstGeom prst="rect">
            <a:avLst/>
          </a:prstGeom>
          <a:ln w="9360">
            <a:noFill/>
          </a:ln>
        </p:spPr>
      </p:pic>
      <p:pic>
        <p:nvPicPr>
          <p:cNvPr id="3" name="Picture 3" descr=""/>
          <p:cNvPicPr/>
          <p:nvPr/>
        </p:nvPicPr>
        <p:blipFill>
          <a:blip r:embed="rId5"/>
          <a:stretch/>
        </p:blipFill>
        <p:spPr>
          <a:xfrm>
            <a:off x="3673080" y="37440"/>
            <a:ext cx="1634400" cy="986040"/>
          </a:xfrm>
          <a:prstGeom prst="rect">
            <a:avLst/>
          </a:prstGeom>
          <a:ln>
            <a:noFill/>
          </a:ln>
        </p:spPr>
      </p:pic>
      <p:pic>
        <p:nvPicPr>
          <p:cNvPr id="4" name="Picture 6" descr=""/>
          <p:cNvPicPr/>
          <p:nvPr/>
        </p:nvPicPr>
        <p:blipFill>
          <a:blip r:embed="rId6"/>
          <a:stretch/>
        </p:blipFill>
        <p:spPr>
          <a:xfrm>
            <a:off x="2876040" y="675360"/>
            <a:ext cx="3137040" cy="825120"/>
          </a:xfrm>
          <a:prstGeom prst="rect">
            <a:avLst/>
          </a:prstGeom>
          <a:ln>
            <a:noFill/>
          </a:ln>
        </p:spPr>
      </p:pic>
      <p:pic>
        <p:nvPicPr>
          <p:cNvPr id="5" name="Picture 5" descr=""/>
          <p:cNvPicPr/>
          <p:nvPr/>
        </p:nvPicPr>
        <p:blipFill>
          <a:blip r:embed="rId7"/>
          <a:stretch/>
        </p:blipFill>
        <p:spPr>
          <a:xfrm>
            <a:off x="5820480" y="-236880"/>
            <a:ext cx="1607760" cy="1607760"/>
          </a:xfrm>
          <a:prstGeom prst="rect">
            <a:avLst/>
          </a:prstGeom>
          <a:ln>
            <a:noFill/>
          </a:ln>
        </p:spPr>
      </p:pic>
      <p:pic>
        <p:nvPicPr>
          <p:cNvPr id="6" name="Picture 6" descr=""/>
          <p:cNvPicPr/>
          <p:nvPr/>
        </p:nvPicPr>
        <p:blipFill>
          <a:blip r:embed="rId8"/>
          <a:stretch/>
        </p:blipFill>
        <p:spPr>
          <a:xfrm>
            <a:off x="7583400" y="27000"/>
            <a:ext cx="873720" cy="102816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0"/>
            <a:ext cx="9143280" cy="6857280"/>
          </a:xfrm>
          <a:prstGeom prst="rect">
            <a:avLst/>
          </a:prstGeom>
          <a:ln w="9360">
            <a:noFill/>
          </a:ln>
        </p:spPr>
      </p:pic>
      <p:pic>
        <p:nvPicPr>
          <p:cNvPr id="46" name="Picture 1" descr=""/>
          <p:cNvPicPr/>
          <p:nvPr/>
        </p:nvPicPr>
        <p:blipFill>
          <a:blip r:embed="rId3"/>
          <a:stretch/>
        </p:blipFill>
        <p:spPr>
          <a:xfrm>
            <a:off x="1672200" y="24120"/>
            <a:ext cx="964440" cy="964440"/>
          </a:xfrm>
          <a:prstGeom prst="rect">
            <a:avLst/>
          </a:prstGeom>
          <a:ln w="9360">
            <a:noFill/>
          </a:ln>
        </p:spPr>
      </p:pic>
      <p:pic>
        <p:nvPicPr>
          <p:cNvPr id="47" name="Picture 1" descr=""/>
          <p:cNvPicPr/>
          <p:nvPr/>
        </p:nvPicPr>
        <p:blipFill>
          <a:blip r:embed="rId4"/>
          <a:stretch/>
        </p:blipFill>
        <p:spPr>
          <a:xfrm>
            <a:off x="421200" y="39240"/>
            <a:ext cx="875520" cy="875520"/>
          </a:xfrm>
          <a:prstGeom prst="rect">
            <a:avLst/>
          </a:prstGeom>
          <a:ln w="9360">
            <a:noFill/>
          </a:ln>
        </p:spPr>
      </p:pic>
      <p:pic>
        <p:nvPicPr>
          <p:cNvPr id="48" name="Picture 2" descr=""/>
          <p:cNvPicPr/>
          <p:nvPr/>
        </p:nvPicPr>
        <p:blipFill>
          <a:blip r:embed="rId5"/>
          <a:stretch/>
        </p:blipFill>
        <p:spPr>
          <a:xfrm>
            <a:off x="3673080" y="37440"/>
            <a:ext cx="1634400" cy="986040"/>
          </a:xfrm>
          <a:prstGeom prst="rect">
            <a:avLst/>
          </a:prstGeom>
          <a:ln>
            <a:noFill/>
          </a:ln>
        </p:spPr>
      </p:pic>
      <p:pic>
        <p:nvPicPr>
          <p:cNvPr id="49" name="Picture 6" descr=""/>
          <p:cNvPicPr/>
          <p:nvPr/>
        </p:nvPicPr>
        <p:blipFill>
          <a:blip r:embed="rId6"/>
          <a:stretch/>
        </p:blipFill>
        <p:spPr>
          <a:xfrm>
            <a:off x="2876040" y="675360"/>
            <a:ext cx="3137040" cy="825120"/>
          </a:xfrm>
          <a:prstGeom prst="rect">
            <a:avLst/>
          </a:prstGeom>
          <a:ln>
            <a:noFill/>
          </a:ln>
        </p:spPr>
      </p:pic>
      <p:pic>
        <p:nvPicPr>
          <p:cNvPr id="50" name="Picture 4" descr=""/>
          <p:cNvPicPr/>
          <p:nvPr/>
        </p:nvPicPr>
        <p:blipFill>
          <a:blip r:embed="rId7"/>
          <a:stretch/>
        </p:blipFill>
        <p:spPr>
          <a:xfrm>
            <a:off x="5820480" y="-236880"/>
            <a:ext cx="1607760" cy="1607760"/>
          </a:xfrm>
          <a:prstGeom prst="rect">
            <a:avLst/>
          </a:prstGeom>
          <a:ln>
            <a:noFill/>
          </a:ln>
        </p:spPr>
      </p:pic>
      <p:pic>
        <p:nvPicPr>
          <p:cNvPr id="51" name="Picture 5" descr=""/>
          <p:cNvPicPr/>
          <p:nvPr/>
        </p:nvPicPr>
        <p:blipFill>
          <a:blip r:embed="rId8"/>
          <a:stretch/>
        </p:blipFill>
        <p:spPr>
          <a:xfrm>
            <a:off x="7583400" y="27000"/>
            <a:ext cx="873720" cy="1028160"/>
          </a:xfrm>
          <a:prstGeom prst="rect">
            <a:avLst/>
          </a:prstGeom>
          <a:ln>
            <a:noFill/>
          </a:ln>
        </p:spPr>
      </p:pic>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0"/>
            <a:ext cx="9143280" cy="6857280"/>
          </a:xfrm>
          <a:prstGeom prst="rect">
            <a:avLst/>
          </a:prstGeom>
          <a:ln w="9360">
            <a:noFill/>
          </a:ln>
        </p:spPr>
      </p:pic>
      <p:pic>
        <p:nvPicPr>
          <p:cNvPr id="91" name="Picture 1" descr=""/>
          <p:cNvPicPr/>
          <p:nvPr/>
        </p:nvPicPr>
        <p:blipFill>
          <a:blip r:embed="rId3"/>
          <a:stretch/>
        </p:blipFill>
        <p:spPr>
          <a:xfrm>
            <a:off x="1672200" y="24120"/>
            <a:ext cx="964440" cy="964440"/>
          </a:xfrm>
          <a:prstGeom prst="rect">
            <a:avLst/>
          </a:prstGeom>
          <a:ln w="9360">
            <a:noFill/>
          </a:ln>
        </p:spPr>
      </p:pic>
      <p:pic>
        <p:nvPicPr>
          <p:cNvPr id="92" name="Picture 1" descr=""/>
          <p:cNvPicPr/>
          <p:nvPr/>
        </p:nvPicPr>
        <p:blipFill>
          <a:blip r:embed="rId4"/>
          <a:stretch/>
        </p:blipFill>
        <p:spPr>
          <a:xfrm>
            <a:off x="421200" y="39240"/>
            <a:ext cx="875520" cy="875520"/>
          </a:xfrm>
          <a:prstGeom prst="rect">
            <a:avLst/>
          </a:prstGeom>
          <a:ln w="9360">
            <a:noFill/>
          </a:ln>
        </p:spPr>
      </p:pic>
      <p:pic>
        <p:nvPicPr>
          <p:cNvPr id="93" name="Picture 2" descr=""/>
          <p:cNvPicPr/>
          <p:nvPr/>
        </p:nvPicPr>
        <p:blipFill>
          <a:blip r:embed="rId5"/>
          <a:stretch/>
        </p:blipFill>
        <p:spPr>
          <a:xfrm>
            <a:off x="3673080" y="37440"/>
            <a:ext cx="1634400" cy="986040"/>
          </a:xfrm>
          <a:prstGeom prst="rect">
            <a:avLst/>
          </a:prstGeom>
          <a:ln>
            <a:noFill/>
          </a:ln>
        </p:spPr>
      </p:pic>
      <p:pic>
        <p:nvPicPr>
          <p:cNvPr id="94" name="Picture 6" descr=""/>
          <p:cNvPicPr/>
          <p:nvPr/>
        </p:nvPicPr>
        <p:blipFill>
          <a:blip r:embed="rId6"/>
          <a:stretch/>
        </p:blipFill>
        <p:spPr>
          <a:xfrm>
            <a:off x="2876040" y="675360"/>
            <a:ext cx="3137040" cy="825120"/>
          </a:xfrm>
          <a:prstGeom prst="rect">
            <a:avLst/>
          </a:prstGeom>
          <a:ln>
            <a:noFill/>
          </a:ln>
        </p:spPr>
      </p:pic>
      <p:pic>
        <p:nvPicPr>
          <p:cNvPr id="95" name="Picture 4" descr=""/>
          <p:cNvPicPr/>
          <p:nvPr/>
        </p:nvPicPr>
        <p:blipFill>
          <a:blip r:embed="rId7"/>
          <a:stretch/>
        </p:blipFill>
        <p:spPr>
          <a:xfrm>
            <a:off x="5820480" y="-236880"/>
            <a:ext cx="1607760" cy="1607760"/>
          </a:xfrm>
          <a:prstGeom prst="rect">
            <a:avLst/>
          </a:prstGeom>
          <a:ln>
            <a:noFill/>
          </a:ln>
        </p:spPr>
      </p:pic>
      <p:pic>
        <p:nvPicPr>
          <p:cNvPr id="96" name="Picture 5" descr=""/>
          <p:cNvPicPr/>
          <p:nvPr/>
        </p:nvPicPr>
        <p:blipFill>
          <a:blip r:embed="rId8"/>
          <a:stretch/>
        </p:blipFill>
        <p:spPr>
          <a:xfrm>
            <a:off x="7583400" y="27000"/>
            <a:ext cx="873720" cy="1028160"/>
          </a:xfrm>
          <a:prstGeom prst="rect">
            <a:avLst/>
          </a:prstGeom>
          <a:ln>
            <a:noFill/>
          </a:ln>
        </p:spPr>
      </p:pic>
      <p:sp>
        <p:nvSpPr>
          <p:cNvPr id="97" name="PlaceHolder 1"/>
          <p:cNvSpPr>
            <a:spLocks noGrp="1"/>
          </p:cNvSpPr>
          <p:nvPr>
            <p:ph type="title"/>
          </p:nvPr>
        </p:nvSpPr>
        <p:spPr>
          <a:xfrm>
            <a:off x="457200" y="1371600"/>
            <a:ext cx="3007440" cy="116136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8" name="PlaceHolder 2"/>
          <p:cNvSpPr>
            <a:spLocks noGrp="1"/>
          </p:cNvSpPr>
          <p:nvPr>
            <p:ph type="body"/>
          </p:nvPr>
        </p:nvSpPr>
        <p:spPr>
          <a:xfrm>
            <a:off x="3575160" y="1371600"/>
            <a:ext cx="2493720" cy="5365080"/>
          </a:xfrm>
          <a:prstGeom prst="rect">
            <a:avLst/>
          </a:prstGeom>
        </p:spPr>
        <p:txBody>
          <a:bodyPr lIns="0" rIns="0" tIns="0" bIns="0">
            <a:normAutofit fontScale="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9" name="PlaceHolder 3"/>
          <p:cNvSpPr>
            <a:spLocks noGrp="1"/>
          </p:cNvSpPr>
          <p:nvPr>
            <p:ph type="body"/>
          </p:nvPr>
        </p:nvSpPr>
        <p:spPr>
          <a:xfrm>
            <a:off x="6194160" y="1371600"/>
            <a:ext cx="2493720" cy="5365080"/>
          </a:xfrm>
          <a:prstGeom prst="rect">
            <a:avLst/>
          </a:prstGeom>
        </p:spPr>
        <p:txBody>
          <a:bodyPr lIns="0" rIns="0" tIns="0" bIns="0">
            <a:normAutofit fontScale="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0"/>
            <a:ext cx="9143280" cy="6857280"/>
          </a:xfrm>
          <a:prstGeom prst="rect">
            <a:avLst/>
          </a:prstGeom>
          <a:ln w="9360">
            <a:noFill/>
          </a:ln>
        </p:spPr>
      </p:pic>
      <p:pic>
        <p:nvPicPr>
          <p:cNvPr id="137" name="Picture 1" descr=""/>
          <p:cNvPicPr/>
          <p:nvPr/>
        </p:nvPicPr>
        <p:blipFill>
          <a:blip r:embed="rId3"/>
          <a:stretch/>
        </p:blipFill>
        <p:spPr>
          <a:xfrm>
            <a:off x="1672200" y="24120"/>
            <a:ext cx="964440" cy="964440"/>
          </a:xfrm>
          <a:prstGeom prst="rect">
            <a:avLst/>
          </a:prstGeom>
          <a:ln w="9360">
            <a:noFill/>
          </a:ln>
        </p:spPr>
      </p:pic>
      <p:pic>
        <p:nvPicPr>
          <p:cNvPr id="138" name="Picture 1" descr=""/>
          <p:cNvPicPr/>
          <p:nvPr/>
        </p:nvPicPr>
        <p:blipFill>
          <a:blip r:embed="rId4"/>
          <a:stretch/>
        </p:blipFill>
        <p:spPr>
          <a:xfrm>
            <a:off x="421200" y="39240"/>
            <a:ext cx="875520" cy="875520"/>
          </a:xfrm>
          <a:prstGeom prst="rect">
            <a:avLst/>
          </a:prstGeom>
          <a:ln w="9360">
            <a:noFill/>
          </a:ln>
        </p:spPr>
      </p:pic>
      <p:pic>
        <p:nvPicPr>
          <p:cNvPr id="139" name="Picture 2" descr=""/>
          <p:cNvPicPr/>
          <p:nvPr/>
        </p:nvPicPr>
        <p:blipFill>
          <a:blip r:embed="rId5"/>
          <a:stretch/>
        </p:blipFill>
        <p:spPr>
          <a:xfrm>
            <a:off x="3673080" y="37440"/>
            <a:ext cx="1634400" cy="986040"/>
          </a:xfrm>
          <a:prstGeom prst="rect">
            <a:avLst/>
          </a:prstGeom>
          <a:ln>
            <a:noFill/>
          </a:ln>
        </p:spPr>
      </p:pic>
      <p:pic>
        <p:nvPicPr>
          <p:cNvPr id="140" name="Picture 6" descr=""/>
          <p:cNvPicPr/>
          <p:nvPr/>
        </p:nvPicPr>
        <p:blipFill>
          <a:blip r:embed="rId6"/>
          <a:stretch/>
        </p:blipFill>
        <p:spPr>
          <a:xfrm>
            <a:off x="2876040" y="675360"/>
            <a:ext cx="3137040" cy="825120"/>
          </a:xfrm>
          <a:prstGeom prst="rect">
            <a:avLst/>
          </a:prstGeom>
          <a:ln>
            <a:noFill/>
          </a:ln>
        </p:spPr>
      </p:pic>
      <p:pic>
        <p:nvPicPr>
          <p:cNvPr id="141" name="Picture 4" descr=""/>
          <p:cNvPicPr/>
          <p:nvPr/>
        </p:nvPicPr>
        <p:blipFill>
          <a:blip r:embed="rId7"/>
          <a:stretch/>
        </p:blipFill>
        <p:spPr>
          <a:xfrm>
            <a:off x="5820480" y="-236880"/>
            <a:ext cx="1607760" cy="1607760"/>
          </a:xfrm>
          <a:prstGeom prst="rect">
            <a:avLst/>
          </a:prstGeom>
          <a:ln>
            <a:noFill/>
          </a:ln>
        </p:spPr>
      </p:pic>
      <p:pic>
        <p:nvPicPr>
          <p:cNvPr id="142" name="Picture 5" descr=""/>
          <p:cNvPicPr/>
          <p:nvPr/>
        </p:nvPicPr>
        <p:blipFill>
          <a:blip r:embed="rId8"/>
          <a:stretch/>
        </p:blipFill>
        <p:spPr>
          <a:xfrm>
            <a:off x="7583400" y="27000"/>
            <a:ext cx="873720" cy="1028160"/>
          </a:xfrm>
          <a:prstGeom prst="rect">
            <a:avLst/>
          </a:prstGeom>
          <a:ln>
            <a:noFill/>
          </a:ln>
        </p:spPr>
      </p:pic>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685800" y="2130480"/>
            <a:ext cx="7771680" cy="1469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400" spc="-1" strike="noStrike">
                <a:solidFill>
                  <a:srgbClr val="000000"/>
                </a:solidFill>
                <a:latin typeface="Times New Roman"/>
                <a:ea typeface="DejaVu Sans"/>
              </a:rPr>
              <a:t> </a:t>
            </a:r>
            <a:r>
              <a:rPr b="1" lang="en-US" sz="2400" spc="-1" strike="noStrike">
                <a:solidFill>
                  <a:srgbClr val="000000"/>
                </a:solidFill>
                <a:latin typeface="Times New Roman"/>
                <a:ea typeface="DejaVu Sans"/>
              </a:rPr>
              <a:t>THE  ANALYSIS AND  MEASUREMENT OF  JOB  SATISFACTION AMONG DIGITAL DESIGNERS</a:t>
            </a:r>
            <a:endParaRPr b="0" lang="en-US" sz="2400" spc="-1" strike="noStrike">
              <a:latin typeface="Arial"/>
            </a:endParaRPr>
          </a:p>
        </p:txBody>
      </p:sp>
      <p:sp>
        <p:nvSpPr>
          <p:cNvPr id="182" name="CustomShape 2"/>
          <p:cNvSpPr/>
          <p:nvPr/>
        </p:nvSpPr>
        <p:spPr>
          <a:xfrm>
            <a:off x="1371600" y="3886200"/>
            <a:ext cx="6400080" cy="1751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Dragana Sajfert *</a:t>
            </a: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ITS  Information Tehnology School Cara Dušana 34 Zemun 11080, Belgrade, Republic of Serbia</a:t>
            </a: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E-mail: dragana.sajfert@its.edu.rs</a:t>
            </a: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Nikola Jančev</a:t>
            </a: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Professor of Vocational Studies, Higher Business School of Vocational Studies, Novi Sad, Republic of Serbia</a:t>
            </a: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Ana-Marija Vukić</a:t>
            </a: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University of Novi Sad, Technical faculty “Mihajlo Pupin”,  Zrenjanin,  Republic of Serbia</a:t>
            </a:r>
            <a:endParaRPr b="0" lang="en-US" sz="1800" spc="-1" strike="noStrike">
              <a:latin typeface="Arial"/>
            </a:endParaRPr>
          </a:p>
          <a:p>
            <a:pPr algn="ctr">
              <a:lnSpc>
                <a:spcPct val="100000"/>
              </a:lnSpc>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450360" y="1676520"/>
            <a:ext cx="8076600" cy="685080"/>
          </a:xfrm>
          <a:prstGeom prst="rect">
            <a:avLst/>
          </a:prstGeom>
          <a:noFill/>
          <a:ln>
            <a:noFill/>
          </a:ln>
        </p:spPr>
        <p:style>
          <a:lnRef idx="0"/>
          <a:fillRef idx="0"/>
          <a:effectRef idx="0"/>
          <a:fontRef idx="minor"/>
        </p:style>
      </p:sp>
      <p:sp>
        <p:nvSpPr>
          <p:cNvPr id="184" name="CustomShape 2"/>
          <p:cNvSpPr/>
          <p:nvPr/>
        </p:nvSpPr>
        <p:spPr>
          <a:xfrm>
            <a:off x="450360" y="2590920"/>
            <a:ext cx="8083440" cy="39880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US" sz="2000" spc="-1" strike="noStrike">
                <a:solidFill>
                  <a:srgbClr val="000000"/>
                </a:solidFill>
                <a:latin typeface="Times New Roman"/>
                <a:ea typeface="DejaVu Sans"/>
              </a:rPr>
              <a:t>ABSTRACT</a:t>
            </a:r>
            <a:endParaRPr b="0" lang="en-US" sz="2000" spc="-1" strike="noStrike">
              <a:latin typeface="Arial"/>
            </a:endParaRPr>
          </a:p>
          <a:p>
            <a:pPr algn="just">
              <a:lnSpc>
                <a:spcPct val="100000"/>
              </a:lnSpc>
            </a:pPr>
            <a:endParaRPr b="0" lang="en-US" sz="2000" spc="-1" strike="noStrike">
              <a:latin typeface="Arial"/>
            </a:endParaRPr>
          </a:p>
          <a:p>
            <a:pPr algn="just">
              <a:lnSpc>
                <a:spcPct val="100000"/>
              </a:lnSpc>
            </a:pPr>
            <a:r>
              <a:rPr b="0" lang="en-US" sz="1400" spc="-1" strike="noStrike">
                <a:solidFill>
                  <a:srgbClr val="000000"/>
                </a:solidFill>
                <a:latin typeface="Times New Roman"/>
                <a:ea typeface="DejaVu Sans"/>
              </a:rPr>
              <a:t>This paper presents the results of a study that investigates job satisfaction among digital designers, focusing on the processes they work on, their opportunities for further advancement through knowledge exchange, and good collaboration with colleagues and management. Job satisfaction activities and team collaboration are relationships based on creativity in design. The results suggest that during the design collaboration process, designers focused most of their efforts on job satisfaction. Differences between design environments had only a minor impact on the amount of effort invested in job satisfaction activities and collaboration with employees. Furthermore, it was found that the traditional digital designer environment contributed to their job satisfaction, which is useful for solving mutual collaboration issues through knowledge exchange. A survey was developed that allows for the identification of digital designers' attitudes, and its results provide clear guidelines for change. The entire process was carried out to improve the final result, i.e., the performance of designers and, consequently, the entire organization. The 1989 Work America study by Wyatt identified 12 dimensions of job satisfaction, which were adopted in this research. Based on the presented study, it can be concluded that digital designers are generally satisfied with the organization of work, performance reviews, control, opportunities for professional development, and career training. Designers reported dissatisfaction with working conditions, communication, benefits, and the company’s image. Designers had a neutral stance on communication, work atmosphere, and company management.</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228600" y="1523880"/>
            <a:ext cx="8228880" cy="867600"/>
          </a:xfrm>
          <a:prstGeom prst="rect">
            <a:avLst/>
          </a:prstGeom>
          <a:noFill/>
          <a:ln>
            <a:noFill/>
          </a:ln>
        </p:spPr>
        <p:style>
          <a:lnRef idx="0"/>
          <a:fillRef idx="0"/>
          <a:effectRef idx="0"/>
          <a:fontRef idx="minor"/>
        </p:style>
      </p:sp>
      <p:sp>
        <p:nvSpPr>
          <p:cNvPr id="186" name="CustomShape 2"/>
          <p:cNvSpPr/>
          <p:nvPr/>
        </p:nvSpPr>
        <p:spPr>
          <a:xfrm>
            <a:off x="539640" y="2133000"/>
            <a:ext cx="3733200" cy="39916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US" sz="1400" spc="-1" strike="noStrike">
                <a:solidFill>
                  <a:srgbClr val="000000"/>
                </a:solidFill>
                <a:latin typeface="Times New Roman"/>
                <a:ea typeface="DejaVu Sans"/>
              </a:rPr>
              <a:t>EMPIRICAL PART OF THE RESEARCH: THE IMPACT OF JOB SATISFACTION AMONG DIGITAL DESIGNERS</a:t>
            </a:r>
            <a:endParaRPr b="0" lang="en-US" sz="1400" spc="-1" strike="noStrike">
              <a:latin typeface="Arial"/>
            </a:endParaRPr>
          </a:p>
          <a:p>
            <a:pPr algn="just">
              <a:lnSpc>
                <a:spcPct val="100000"/>
              </a:lnSpc>
            </a:pPr>
            <a:endParaRPr b="0" lang="en-US" sz="1400" spc="-1" strike="noStrike">
              <a:latin typeface="Arial"/>
            </a:endParaRPr>
          </a:p>
          <a:p>
            <a:pPr algn="just">
              <a:lnSpc>
                <a:spcPct val="100000"/>
              </a:lnSpc>
            </a:pPr>
            <a:r>
              <a:rPr b="0" lang="en-US" sz="1400" spc="-1" strike="noStrike">
                <a:solidFill>
                  <a:srgbClr val="000000"/>
                </a:solidFill>
                <a:latin typeface="Times New Roman"/>
                <a:ea typeface="DejaVu Sans"/>
              </a:rPr>
              <a:t>The research presented in this paper was conducted among digital designers and employees in design agencies during 2023-2024. The study focused on examining and measuring job satisfaction among digital designers and employees, with the aim of obtaining the necessary information to improve operations in design agencies.</a:t>
            </a:r>
            <a:endParaRPr b="0" lang="en-US" sz="1400" spc="-1" strike="noStrike">
              <a:latin typeface="Arial"/>
            </a:endParaRPr>
          </a:p>
          <a:p>
            <a:pPr algn="just">
              <a:lnSpc>
                <a:spcPct val="100000"/>
              </a:lnSpc>
            </a:pPr>
            <a:r>
              <a:rPr b="0" lang="en-US" sz="1400" spc="-1" strike="noStrike">
                <a:solidFill>
                  <a:srgbClr val="000000"/>
                </a:solidFill>
                <a:latin typeface="Times New Roman"/>
                <a:ea typeface="DejaVu Sans"/>
              </a:rPr>
              <a:t>The research was conducted through an online questionnaire. Questionnaires were sent to 200 companies, and 90 of them responded to the call to participate in the study, representing 45% of the sample. The gender structure of the respondents consisted of 41 male designers (45.5%) and 49 female designers (54.5%). </a:t>
            </a:r>
            <a:endParaRPr b="0" lang="en-US" sz="1400" spc="-1" strike="noStrike">
              <a:latin typeface="Arial"/>
            </a:endParaRPr>
          </a:p>
        </p:txBody>
      </p:sp>
      <p:sp>
        <p:nvSpPr>
          <p:cNvPr id="187" name="CustomShape 3"/>
          <p:cNvSpPr/>
          <p:nvPr/>
        </p:nvSpPr>
        <p:spPr>
          <a:xfrm>
            <a:off x="4716360" y="2421000"/>
            <a:ext cx="3580560" cy="39916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1400" spc="-1" strike="noStrike">
                <a:solidFill>
                  <a:srgbClr val="000000"/>
                </a:solidFill>
                <a:latin typeface="Times New Roman"/>
                <a:ea typeface="DejaVu Sans"/>
              </a:rPr>
              <a:t>Regarding the age distribution of the designers, the largest group is in the age range of 31-40 years, with 33 designers (36.7%), followed by 29-year-olds, who account for 32.2%. Nineteen designers (21%) are aged between 41-50 years, while the smallest group consists of designers aged over 50 years, totaling 9, or 10% of the population.</a:t>
            </a:r>
            <a:endParaRPr b="0" lang="en-US" sz="1400" spc="-1" strike="noStrike">
              <a:latin typeface="Arial"/>
            </a:endParaRPr>
          </a:p>
          <a:p>
            <a:pPr algn="just">
              <a:lnSpc>
                <a:spcPct val="100000"/>
              </a:lnSpc>
            </a:pPr>
            <a:r>
              <a:rPr b="0" lang="en-US" sz="1400" spc="-1" strike="noStrike">
                <a:solidFill>
                  <a:srgbClr val="000000"/>
                </a:solidFill>
                <a:latin typeface="Times New Roman"/>
                <a:ea typeface="DejaVu Sans"/>
              </a:rPr>
              <a:t>When it comes to work experience, most designers (48%) have between 5 and 15 years of experience, amounting to 43 designers. A significantly smaller number (28%) have less than 5 years of work experience (24 designers). Fifteen designers (17%) indicated having 15-25 years of work experience. The smallest group, consisting of 7 designers (8%), reported having more than 25 years of work experience.</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457200" y="1371600"/>
            <a:ext cx="3007440" cy="1161360"/>
          </a:xfrm>
          <a:prstGeom prst="rect">
            <a:avLst/>
          </a:prstGeom>
          <a:noFill/>
          <a:ln>
            <a:noFill/>
          </a:ln>
        </p:spPr>
        <p:style>
          <a:lnRef idx="0"/>
          <a:fillRef idx="0"/>
          <a:effectRef idx="0"/>
          <a:fontRef idx="minor"/>
        </p:style>
      </p:sp>
      <p:sp>
        <p:nvSpPr>
          <p:cNvPr id="189" name="CustomShape 2"/>
          <p:cNvSpPr/>
          <p:nvPr/>
        </p:nvSpPr>
        <p:spPr>
          <a:xfrm>
            <a:off x="4428360" y="1557000"/>
            <a:ext cx="4267440" cy="51451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1800" spc="-1" strike="noStrike">
                <a:solidFill>
                  <a:srgbClr val="000000"/>
                </a:solidFill>
                <a:latin typeface="Times New Roman"/>
                <a:ea typeface="DejaVu Sans"/>
              </a:rPr>
              <a:t>Conclusion</a:t>
            </a:r>
            <a:endParaRPr b="0" lang="en-US" sz="1800" spc="-1" strike="noStrike">
              <a:latin typeface="Arial"/>
            </a:endParaRPr>
          </a:p>
          <a:p>
            <a:pPr>
              <a:lnSpc>
                <a:spcPct val="100000"/>
              </a:lnSpc>
            </a:pPr>
            <a:endParaRPr b="0" lang="en-US" sz="1800" spc="-1" strike="noStrike">
              <a:latin typeface="Arial"/>
            </a:endParaRPr>
          </a:p>
          <a:p>
            <a:pPr algn="just">
              <a:lnSpc>
                <a:spcPct val="100000"/>
              </a:lnSpc>
            </a:pPr>
            <a:r>
              <a:rPr b="0" lang="en-US" sz="1400" spc="-1" strike="noStrike">
                <a:solidFill>
                  <a:srgbClr val="000000"/>
                </a:solidFill>
                <a:latin typeface="Times New Roman"/>
                <a:ea typeface="DejaVu Sans"/>
              </a:rPr>
              <a:t>Numerous researches have been conducted in the field of organizational behavior and have shown that the strength of an organization largely depends on the relationship between its employees. Under the influence of satisfying personal interests but also personal emotional experience of their employer and work, employees will form their own reactions. The job satisfaction of employees is dealt with by a large number of autors starting from the assumption that a satisfied employee is a more productive employee. However, empirical research has shown that the relationship between employee satisfaction and productivity is not as clear as it may seem at first glance. Increasing productivity improves performance, which increases employee rewards and satisfaction. A satisfied employee will not only be more productive, but, which is sometimes just as important, will create a better atmosphere at work and positively influence the work of other colleagues.</a:t>
            </a:r>
            <a:endParaRPr b="0" lang="en-US" sz="1400" spc="-1" strike="noStrike">
              <a:latin typeface="Arial"/>
            </a:endParaRPr>
          </a:p>
        </p:txBody>
      </p:sp>
      <p:sp>
        <p:nvSpPr>
          <p:cNvPr id="190" name="CustomShape 3"/>
          <p:cNvSpPr/>
          <p:nvPr/>
        </p:nvSpPr>
        <p:spPr>
          <a:xfrm>
            <a:off x="457200" y="1391760"/>
            <a:ext cx="3752640" cy="499464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US" sz="1800" spc="-1" strike="noStrike">
                <a:solidFill>
                  <a:srgbClr val="000000"/>
                </a:solidFill>
                <a:latin typeface="Times New Roman"/>
                <a:ea typeface="DejaVu Sans"/>
              </a:rPr>
              <a:t>Discussion of results</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lang="en-US" sz="1400" spc="-1" strike="noStrike">
                <a:solidFill>
                  <a:srgbClr val="000000"/>
                </a:solidFill>
                <a:latin typeface="Times New Roman"/>
                <a:ea typeface="DejaVu Sans"/>
              </a:rPr>
              <a:t>The research conducted among different design firms aimed to determine how satisfied digital designers are with the environment in which they work, salary, opportunities for further advancement and training, or satisfied with the job content,</a:t>
            </a:r>
            <a:endParaRPr b="0" lang="en-US" sz="1400" spc="-1" strike="noStrike">
              <a:latin typeface="Arial"/>
            </a:endParaRPr>
          </a:p>
          <a:p>
            <a:pPr algn="just">
              <a:lnSpc>
                <a:spcPct val="100000"/>
              </a:lnSpc>
            </a:pPr>
            <a:r>
              <a:rPr b="0" lang="en-US" sz="1400" spc="-1" strike="noStrike">
                <a:solidFill>
                  <a:srgbClr val="000000"/>
                </a:solidFill>
                <a:latin typeface="Times New Roman"/>
                <a:ea typeface="DejaVu Sans"/>
              </a:rPr>
              <a:t>Based on the research presented, it can be concluded that digital designers are mostly satisfied with: Organization of work 26 of them (28.8%), Review of performance 30 (33.3%), Control 30 (33.3%), Possibility of improvement and training for career 28 (31.1%)</a:t>
            </a:r>
            <a:endParaRPr b="0" lang="en-US" sz="1400" spc="-1" strike="noStrike">
              <a:latin typeface="Arial"/>
            </a:endParaRPr>
          </a:p>
          <a:p>
            <a:pPr algn="just">
              <a:lnSpc>
                <a:spcPct val="100000"/>
              </a:lnSpc>
            </a:pPr>
            <a:r>
              <a:rPr b="0" lang="en-US" sz="1400" spc="-1" strike="noStrike">
                <a:solidFill>
                  <a:srgbClr val="000000"/>
                </a:solidFill>
                <a:latin typeface="Times New Roman"/>
                <a:ea typeface="DejaVu Sans"/>
              </a:rPr>
              <a:t>Digital designers are dissatisfied with: Working conditions 34 (37.8%), Communication 24 26.7%), Benefits 26 (28.9%), and Company Image 24 of them (26%).</a:t>
            </a:r>
            <a:endParaRPr b="0" lang="en-US" sz="1400" spc="-1" strike="noStrike">
              <a:latin typeface="Arial"/>
            </a:endParaRPr>
          </a:p>
          <a:p>
            <a:pPr algn="just">
              <a:lnSpc>
                <a:spcPct val="100000"/>
              </a:lnSpc>
            </a:pPr>
            <a:r>
              <a:rPr b="0" lang="en-US" sz="1400" spc="-1" strike="noStrike">
                <a:solidFill>
                  <a:srgbClr val="000000"/>
                </a:solidFill>
                <a:latin typeface="Times New Roman"/>
                <a:ea typeface="DejaVu Sans"/>
              </a:rPr>
              <a:t>Neutral digital designers have: Communications 24 (26.8%), Work atmosphere 28.9%) and Company management 28 (31.1%). Very satisfied digital designers are: control 16 (17.8%).</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0</TotalTime>
  <Application>LibreOffice/6.4.7.2$Linux_X86_64 LibreOffice_project/40$Build-2</Application>
  <Words>5412</Words>
  <Paragraphs>34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2019-06-14T07:35:00Z</dcterms:created>
  <dc:creator>Administrator</dc:creator>
  <dc:description/>
  <dc:language>en-US</dc:language>
  <cp:lastModifiedBy>Dragana</cp:lastModifiedBy>
  <cp:lastPrinted>2006-10-31T13:20:00Z</cp:lastPrinted>
  <dcterms:modified xsi:type="dcterms:W3CDTF">2025-06-12T19:26:13Z</dcterms:modified>
  <cp:revision>14</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ICV">
    <vt:lpwstr>BB8FB6FB9A6A45CF9793A546855C2736_13</vt:lpwstr>
  </property>
  <property fmtid="{D5CDD505-2E9C-101B-9397-08002B2CF9AE}" pid="6" name="KSOProductBuildVer">
    <vt:lpwstr>1033-12.2.0.21546</vt:lpwstr>
  </property>
  <property fmtid="{D5CDD505-2E9C-101B-9397-08002B2CF9AE}" pid="7" name="LinksUpToDate">
    <vt:bool>0</vt:bool>
  </property>
  <property fmtid="{D5CDD505-2E9C-101B-9397-08002B2CF9AE}" pid="8" name="MMClips">
    <vt:i4>0</vt:i4>
  </property>
  <property fmtid="{D5CDD505-2E9C-101B-9397-08002B2CF9AE}" pid="9" name="Notes">
    <vt:i4>0</vt:i4>
  </property>
  <property fmtid="{D5CDD505-2E9C-101B-9397-08002B2CF9AE}" pid="10" name="PresentationFormat">
    <vt:lpwstr>On-screen Show (4:3)</vt:lpwstr>
  </property>
  <property fmtid="{D5CDD505-2E9C-101B-9397-08002B2CF9AE}" pid="11" name="ScaleCrop">
    <vt:bool>0</vt:bool>
  </property>
  <property fmtid="{D5CDD505-2E9C-101B-9397-08002B2CF9AE}" pid="12" name="ShareDoc">
    <vt:bool>0</vt:bool>
  </property>
  <property fmtid="{D5CDD505-2E9C-101B-9397-08002B2CF9AE}" pid="13" name="Slides">
    <vt:i4>4</vt:i4>
  </property>
</Properties>
</file>